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8"/>
  </p:notesMasterIdLst>
  <p:handoutMasterIdLst>
    <p:handoutMasterId r:id="rId9"/>
  </p:handoutMasterIdLst>
  <p:sldIdLst>
    <p:sldId id="335" r:id="rId2"/>
    <p:sldId id="336" r:id="rId3"/>
    <p:sldId id="337" r:id="rId4"/>
    <p:sldId id="338" r:id="rId5"/>
    <p:sldId id="339" r:id="rId6"/>
    <p:sldId id="340" r:id="rId7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02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9B1C6D4-5894-4DEB-98BF-F0853F0DCF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D3F637-EFAA-47AC-9CFF-4FE90E1245BD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3D2195E-B3DB-49BC-B92D-8A3440762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C0FB-DC85-4214-BC39-4227BE9C3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1C5EF-0921-4D94-97E7-0036B521D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1619-7438-4C0F-9C63-269977843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995161-D0AF-4256-B217-87C4D4B0D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7A4531-69E1-457F-9895-F01B5FFED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6051FC-28ED-471C-BA09-2E065FB4C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8FFCD1-98F6-4B21-BE03-1C9C1E9C2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BE506-EF7B-4517-B5DA-45A7CBEBA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A03150-CD0F-4AFE-A9ED-5DB1C413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977050B-CD8E-4447-BD0D-EC61143EC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B98E664C-EE14-485E-871E-47010FA3E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6" r:id="rId2"/>
    <p:sldLayoutId id="2147483961" r:id="rId3"/>
    <p:sldLayoutId id="2147483962" r:id="rId4"/>
    <p:sldLayoutId id="2147483963" r:id="rId5"/>
    <p:sldLayoutId id="2147483964" r:id="rId6"/>
    <p:sldLayoutId id="2147483957" r:id="rId7"/>
    <p:sldLayoutId id="2147483965" r:id="rId8"/>
    <p:sldLayoutId id="2147483966" r:id="rId9"/>
    <p:sldLayoutId id="2147483958" r:id="rId10"/>
    <p:sldLayoutId id="214748395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D23BA.60BF475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D23BA.60BF475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D23BA.60BF475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D23BA.60BF475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D23BA.60BF475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Snyder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Slip Causing Contact with Equipment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31888"/>
          <a:ext cx="8907463" cy="47720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Employee was steam cleaning a refrigeration compressor skid, when he slipped in oil while in a tight area and the steam wand became stuck between (lace-up) boot and equipment and employee could not quickly remove it. The employee sustained a burn to the top of the foot requiring medical treatment. 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400" dirty="0" smtClean="0">
                          <a:effectLst/>
                        </a:rPr>
                        <a:t>Inadequate/defective tools/equipment/materials/products.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400" dirty="0" smtClean="0">
                          <a:effectLst/>
                        </a:rPr>
                        <a:t>Inadequate hazard identification or risk assessment.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Conduct continual risk assessment retraining with employee.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Facilitate a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Job Hazard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Analysis (JHA) training session with all applicable employees, and</a:t>
                      </a:r>
                      <a:r>
                        <a:rPr lang="en-US" sz="1200" baseline="0" dirty="0" smtClean="0">
                          <a:effectLst/>
                        </a:rPr>
                        <a:t> comp</a:t>
                      </a:r>
                      <a:r>
                        <a:rPr lang="en-US" sz="1200" dirty="0" smtClean="0">
                          <a:effectLst/>
                        </a:rPr>
                        <a:t>etency assessment.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Review the activity </a:t>
                      </a:r>
                      <a:r>
                        <a:rPr lang="en-US" sz="1200" dirty="0" smtClean="0">
                          <a:effectLst/>
                        </a:rPr>
                        <a:t>hazard and risk assessment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to identify the potential hazards of the pressure washing task and ensure controls are appropriate to mitigate the hazards.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73613" y="1271588"/>
            <a:ext cx="40608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4" name="TextBox 6"/>
          <p:cNvSpPr txBox="1">
            <a:spLocks noChangeArrowheads="1"/>
          </p:cNvSpPr>
          <p:nvPr/>
        </p:nvSpPr>
        <p:spPr bwMode="auto">
          <a:xfrm>
            <a:off x="5011738" y="1435100"/>
            <a:ext cx="1422400" cy="461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200" i="0">
                <a:solidFill>
                  <a:schemeClr val="tx1"/>
                </a:solidFill>
              </a:rPr>
              <a:t>Area where wand became stuck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500813" y="1762125"/>
            <a:ext cx="528637" cy="930275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Buffalo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Contact Against Protruding Equipment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318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Employee was walking on a skid and bumped his lower leg (shin) against a small pipe plug that was sticking out suffering a minor contusion/bruise. Several days later it was determined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that the site of the bruise had become infected. The employee was given antibiotics and time away from work. 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400" dirty="0" smtClean="0">
                          <a:effectLst/>
                        </a:rPr>
                        <a:t>Lack of attention/distracted by other concerns/stress.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Engineering to investigate the pipe plugs currently used on the oil unit to find a substitution with less or no protrusion.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Cones to define ends of machines being assembled to alert of possible hazards at the edges (blind corners) of builds in progress.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Develop area specific training for hazard awareness and using continual</a:t>
                      </a:r>
                      <a:r>
                        <a:rPr lang="en-US" sz="1200" baseline="0" dirty="0" smtClean="0">
                          <a:effectLst/>
                        </a:rPr>
                        <a:t> risk assessment process.</a:t>
                      </a:r>
                      <a:r>
                        <a:rPr lang="en-US" sz="1200" dirty="0" smtClean="0">
                          <a:effectLst/>
                        </a:rPr>
                        <a:t> 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6" name="Picture 35" descr="cid:image002.jpg@01CD23BA.60BF475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2350" y="1220788"/>
            <a:ext cx="1838325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5300" y="1220788"/>
            <a:ext cx="1960563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9" name="TextBox 11"/>
          <p:cNvSpPr txBox="1">
            <a:spLocks noChangeArrowheads="1"/>
          </p:cNvSpPr>
          <p:nvPr/>
        </p:nvSpPr>
        <p:spPr bwMode="auto">
          <a:xfrm>
            <a:off x="5989638" y="1738313"/>
            <a:ext cx="1527175" cy="460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200" i="0">
                <a:solidFill>
                  <a:schemeClr val="tx1"/>
                </a:solidFill>
              </a:rPr>
              <a:t>¾” square pipe plugs on oil unit cap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561263" y="1968500"/>
            <a:ext cx="265112" cy="61913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751513" y="2030413"/>
            <a:ext cx="163512" cy="452437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Buffalo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Trip on Cable at Floor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23950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Employee inadvertently stepped on a power cable stretched across the floor while on a customers site to commission a compressor. The cable rolled under his right foot and he twisted his ankle, causing a fracture.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400" dirty="0" smtClean="0">
                          <a:effectLst/>
                        </a:rPr>
                        <a:t>Improper decision making or lack of judgment.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400" dirty="0" smtClean="0">
                          <a:effectLst/>
                        </a:rPr>
                        <a:t>Lack of attention/distracted by other concerns/stress.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400" dirty="0" smtClean="0">
                          <a:effectLst/>
                        </a:rPr>
                        <a:t>Inadequate hazard identification or risk assessment.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Enhanced</a:t>
                      </a:r>
                      <a:r>
                        <a:rPr lang="en-US" sz="1200" dirty="0" smtClean="0">
                          <a:effectLst/>
                        </a:rPr>
                        <a:t> hazard awareness training for field service technicians.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Instruct employee to take five minutes, assess the work area and complete a Step</a:t>
                      </a:r>
                      <a:r>
                        <a:rPr lang="en-US" sz="1200" baseline="0" dirty="0" smtClean="0">
                          <a:effectLst/>
                        </a:rPr>
                        <a:t> Back 5x5 </a:t>
                      </a:r>
                      <a:r>
                        <a:rPr lang="en-US" sz="1200" dirty="0" smtClean="0">
                          <a:effectLst/>
                        </a:rPr>
                        <a:t>before, during and at the end of the work day. If there are hazards present either eliminate them or lessen the risk.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Instruct field service employees to wear footwear with ankle support whenever possible as long as it does not create a secondary hazard from wet environments etc.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90" name="Picture 35" descr="cid:image002.jpg@01CD23BA.60BF475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46750" y="1233488"/>
            <a:ext cx="2232025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2" name="TextBox 9"/>
          <p:cNvSpPr txBox="1">
            <a:spLocks noChangeArrowheads="1"/>
          </p:cNvSpPr>
          <p:nvPr/>
        </p:nvSpPr>
        <p:spPr bwMode="auto">
          <a:xfrm>
            <a:off x="4816475" y="2806700"/>
            <a:ext cx="1423988" cy="461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1200" i="0">
                <a:solidFill>
                  <a:schemeClr val="tx1"/>
                </a:solidFill>
              </a:rPr>
              <a:t>Floor area at customer location</a:t>
            </a:r>
            <a:endParaRPr lang="en-US" altLang="en-US" sz="1200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Buffalo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Fall from Height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318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NOT AVAILABLE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US" sz="1400" dirty="0" smtClean="0"/>
                        <a:t>While working at customers site a field service employee stepped off a compressor foundation and twisted his ankle.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200" dirty="0" smtClean="0">
                          <a:effectLst/>
                        </a:rPr>
                        <a:t>Improper decision making or lack of judgment.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200" dirty="0" smtClean="0">
                          <a:effectLst/>
                        </a:rPr>
                        <a:t>Work or motion at improper speed.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200" dirty="0" smtClean="0">
                          <a:effectLst/>
                        </a:rPr>
                        <a:t>Lack of attention/distracted by other concerns/stress.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200" dirty="0" smtClean="0">
                          <a:effectLst/>
                        </a:rPr>
                        <a:t>Inadequate hazard identification or risk assessment.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sz="7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Field service employees to complete hazard awareness refresher training.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Process change to include hazard awareness sign off sheet before starting a job on field service sites.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14" name="Picture 35" descr="cid:image002.jpg@01CD23BA.60BF475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Salina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Trip and Fall to Floor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318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Employee</a:t>
                      </a:r>
                      <a:r>
                        <a:rPr lang="en-US" sz="1400" baseline="0" dirty="0" smtClean="0"/>
                        <a:t> ha</a:t>
                      </a:r>
                      <a:r>
                        <a:rPr lang="en-US" sz="1400" dirty="0" smtClean="0"/>
                        <a:t>d loaded a company vehicle for work purposes and was about to undertake a</a:t>
                      </a:r>
                      <a:r>
                        <a:rPr lang="en-US" sz="1400" baseline="0" dirty="0" smtClean="0"/>
                        <a:t> return journey to the facility when h</a:t>
                      </a:r>
                      <a:r>
                        <a:rPr lang="en-US" sz="1400" dirty="0" smtClean="0"/>
                        <a:t>e stopped to get fuel. While he was fueling</a:t>
                      </a:r>
                      <a:r>
                        <a:rPr lang="en-US" sz="1400" baseline="0" dirty="0" smtClean="0"/>
                        <a:t> the </a:t>
                      </a:r>
                      <a:r>
                        <a:rPr lang="en-US" sz="1400" dirty="0" smtClean="0"/>
                        <a:t>truck he tripped and fell to the ground. He landed on the fuel hose and broke his leg right below the hip.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400" dirty="0" smtClean="0">
                          <a:effectLst/>
                        </a:rPr>
                        <a:t>Improper decision making or lack of judgment.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400" dirty="0" smtClean="0">
                          <a:effectLst/>
                        </a:rPr>
                        <a:t>Congestion, clutter, or restricted motion.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 dirty="0" smtClean="0">
                          <a:effectLst/>
                        </a:rPr>
                        <a:t>Develop safe fueling procedure and train all drivers.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 dirty="0" smtClean="0">
                          <a:effectLst/>
                        </a:rPr>
                        <a:t>Develop hazard and risk assessment on driving and include fueling as task. Train all drivers on it and place in each vehicle.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 dirty="0" smtClean="0">
                          <a:effectLst/>
                        </a:rPr>
                        <a:t>Review that all DOT physicals are current.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38" name="Picture 35" descr="cid:image002.jpg@01CD23BA.60BF475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8"/>
          <p:cNvPicPr>
            <a:picLocks noChangeAspect="1" noChangeArrowheads="1"/>
          </p:cNvPicPr>
          <p:nvPr/>
        </p:nvPicPr>
        <p:blipFill>
          <a:blip r:embed="rId4" cstate="print"/>
          <a:srcRect l="29308"/>
          <a:stretch>
            <a:fillRect/>
          </a:stretch>
        </p:blipFill>
        <p:spPr bwMode="auto">
          <a:xfrm>
            <a:off x="5403850" y="1222375"/>
            <a:ext cx="2963863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0" name="TextBox 9"/>
          <p:cNvSpPr txBox="1">
            <a:spLocks noChangeArrowheads="1"/>
          </p:cNvSpPr>
          <p:nvPr/>
        </p:nvSpPr>
        <p:spPr bwMode="auto">
          <a:xfrm>
            <a:off x="4816475" y="2806700"/>
            <a:ext cx="1423988" cy="461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1200" i="0">
                <a:solidFill>
                  <a:schemeClr val="tx1"/>
                </a:solidFill>
              </a:rPr>
              <a:t>Gas station and pump area</a:t>
            </a:r>
            <a:endParaRPr lang="en-US" altLang="en-US" sz="1200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Buffalo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Overexertion When Using Equipment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318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Employee was tightening a pipe into a elbow on a water manifold assembly</a:t>
                      </a:r>
                      <a:r>
                        <a:rPr lang="en-US" sz="1400" baseline="0" dirty="0" smtClean="0"/>
                        <a:t> when h</a:t>
                      </a:r>
                      <a:r>
                        <a:rPr lang="en-US" sz="1400" dirty="0" smtClean="0"/>
                        <a:t>e felt a strain in his right shoulder.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People (Acts) - </a:t>
                      </a:r>
                      <a:r>
                        <a:rPr lang="en-US" sz="1400" dirty="0" smtClean="0">
                          <a:effectLst/>
                        </a:rPr>
                        <a:t>Overexertion or improper position/posture for task.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Process (Conditions) - </a:t>
                      </a:r>
                      <a:r>
                        <a:rPr lang="en-US" sz="1400" dirty="0" smtClean="0">
                          <a:effectLst/>
                        </a:rPr>
                        <a:t>Congestion, clutter, or restricted motion.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Ergonomics training: Push not pull to be completed by all employees including field service.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Develop and communicate with applicable employees activity hazard and risk assessment for pipe wrench usage.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dirty="0" smtClean="0">
                          <a:effectLst/>
                        </a:rPr>
                        <a:t>Research the possibility of changing the build sequence to increase working room and use of lift tables. 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2" name="Picture 35" descr="cid:image002.jpg@01CD23BA.60BF475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27675" y="5938838"/>
            <a:ext cx="3536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4313" y="1225550"/>
            <a:ext cx="315595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4" name="TextBox 8"/>
          <p:cNvSpPr txBox="1">
            <a:spLocks noChangeArrowheads="1"/>
          </p:cNvSpPr>
          <p:nvPr/>
        </p:nvSpPr>
        <p:spPr bwMode="auto">
          <a:xfrm>
            <a:off x="5527675" y="3038475"/>
            <a:ext cx="1225550" cy="461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1200" i="0">
                <a:solidFill>
                  <a:schemeClr val="tx1"/>
                </a:solidFill>
              </a:rPr>
              <a:t>Elbow installed on pipe</a:t>
            </a:r>
            <a:endParaRPr lang="en-US" altLang="en-US" sz="1200" i="0">
              <a:solidFill>
                <a:schemeClr val="tx1"/>
              </a:solidFill>
            </a:endParaRPr>
          </a:p>
        </p:txBody>
      </p:sp>
      <p:sp>
        <p:nvSpPr>
          <p:cNvPr id="14365" name="TextBox 9"/>
          <p:cNvSpPr txBox="1">
            <a:spLocks noChangeArrowheads="1"/>
          </p:cNvSpPr>
          <p:nvPr/>
        </p:nvSpPr>
        <p:spPr bwMode="auto">
          <a:xfrm>
            <a:off x="7502525" y="2085975"/>
            <a:ext cx="1423988" cy="6461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200" i="0">
                <a:solidFill>
                  <a:schemeClr val="tx1"/>
                </a:solidFill>
              </a:rPr>
              <a:t>Control panel creates lack of work room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215188" y="1946275"/>
            <a:ext cx="209550" cy="4079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207125" y="2847975"/>
            <a:ext cx="441325" cy="1016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8764</TotalTime>
  <Words>955</Words>
  <Application>Microsoft Office PowerPoint</Application>
  <PresentationFormat>On-screen Show (4:3)</PresentationFormat>
  <Paragraphs>94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477</cp:revision>
  <cp:lastPrinted>2003-11-04T16:53:27Z</cp:lastPrinted>
  <dcterms:created xsi:type="dcterms:W3CDTF">2004-01-23T18:06:09Z</dcterms:created>
  <dcterms:modified xsi:type="dcterms:W3CDTF">2014-11-06T19:22:25Z</dcterms:modified>
</cp:coreProperties>
</file>